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7" r:id="rId3"/>
    <p:sldId id="258" r:id="rId4"/>
    <p:sldId id="259" r:id="rId5"/>
    <p:sldId id="260" r:id="rId6"/>
    <p:sldId id="262" r:id="rId7"/>
    <p:sldId id="263" r:id="rId8"/>
    <p:sldId id="264" r:id="rId9"/>
    <p:sldId id="266" r:id="rId10"/>
    <p:sldId id="301" r:id="rId11"/>
    <p:sldId id="30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88" d="100"/>
          <a:sy n="88" d="100"/>
        </p:scale>
        <p:origin x="11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249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560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86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0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547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149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43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84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6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37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876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300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87681"/>
            <a:ext cx="9144000" cy="103632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Лекция 7. Проблема лидерства и руководства в </a:t>
            </a:r>
            <a:r>
              <a:rPr lang="ru-RU" sz="4000" b="1" dirty="0" smtClean="0"/>
              <a:t>организации</a:t>
            </a:r>
            <a:endParaRPr lang="en-US" sz="40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2160" y="1524001"/>
            <a:ext cx="8305799" cy="5029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013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532" y="1095555"/>
            <a:ext cx="4114799" cy="5081408"/>
          </a:xfrm>
        </p:spPr>
      </p:pic>
      <p:pic>
        <p:nvPicPr>
          <p:cNvPr id="5" name="Объект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5411" y="1095555"/>
            <a:ext cx="4080295" cy="5081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8867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1" y="621101"/>
            <a:ext cx="10850880" cy="623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966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81028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800" b="1" i="1" dirty="0">
                <a:solidFill>
                  <a:srgbClr val="FF0000"/>
                </a:solidFill>
              </a:rPr>
              <a:t>Рекомендуемая литература:</a:t>
            </a:r>
            <a:endParaRPr lang="ru-RU" sz="2800" b="1" dirty="0">
              <a:solidFill>
                <a:srgbClr val="FF0000"/>
              </a:solidFill>
            </a:endParaRPr>
          </a:p>
        </p:txBody>
      </p:sp>
      <p:pic>
        <p:nvPicPr>
          <p:cNvPr id="7172" name="Рисунок 4" descr="http://www.psy-files.ru/templates/school/images/books.jpg"/>
          <p:cNvPicPr>
            <a:picLocks noGrp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63" r="10263"/>
          <a:stretch>
            <a:fillRect/>
          </a:stretch>
        </p:blipFill>
        <p:spPr>
          <a:xfrm>
            <a:off x="1327469" y="1478280"/>
            <a:ext cx="4327526" cy="5379720"/>
          </a:xfrm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913120" y="115889"/>
            <a:ext cx="5638800" cy="645636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1400" dirty="0"/>
              <a:t>Arthur D. Fundamentals of Human Resources Management.</a:t>
            </a:r>
            <a:r>
              <a:rPr lang="en-GB" sz="1400" dirty="0"/>
              <a:t>fourth edition. </a:t>
            </a:r>
            <a:r>
              <a:rPr lang="en-US" sz="1400" dirty="0" err="1"/>
              <a:t>Amacom</a:t>
            </a:r>
            <a:r>
              <a:rPr lang="ru-RU" sz="1400" dirty="0"/>
              <a:t>, 2011.</a:t>
            </a:r>
          </a:p>
          <a:p>
            <a:pPr>
              <a:defRPr/>
            </a:pPr>
            <a:r>
              <a:rPr lang="en-GB" sz="1400" dirty="0"/>
              <a:t>Becker G.S. (2011) Human capital: Theoretical and Empirical Analysis. - N-Y., 2011</a:t>
            </a:r>
            <a:r>
              <a:rPr lang="en-US" sz="1400" dirty="0"/>
              <a:t>.</a:t>
            </a:r>
            <a:endParaRPr lang="ru-RU" sz="1400" dirty="0"/>
          </a:p>
          <a:p>
            <a:pPr>
              <a:defRPr/>
            </a:pPr>
            <a:r>
              <a:rPr lang="ru-RU" sz="1400" dirty="0"/>
              <a:t>Бекоева Д.Д. Организационная психология: учебник для </a:t>
            </a:r>
            <a:r>
              <a:rPr lang="ru-RU" sz="1400" dirty="0" err="1"/>
              <a:t>студ.учрежденицй</a:t>
            </a:r>
            <a:r>
              <a:rPr lang="ru-RU" sz="1400" dirty="0"/>
              <a:t> высшего образования. – </a:t>
            </a:r>
            <a:r>
              <a:rPr lang="ru-RU" sz="1400" dirty="0" err="1"/>
              <a:t>М.:Издательский</a:t>
            </a:r>
            <a:r>
              <a:rPr lang="ru-RU" sz="1400" dirty="0"/>
              <a:t> центр «Академия», 2014. -256 с. </a:t>
            </a:r>
          </a:p>
          <a:p>
            <a:pPr>
              <a:defRPr/>
            </a:pPr>
            <a:r>
              <a:rPr lang="ru-RU" sz="1400" dirty="0"/>
              <a:t>Волкогонова О. Д. Управленческая психология: учебник. - М.: Форум : ИНФРА-М, 2013.</a:t>
            </a:r>
          </a:p>
          <a:p>
            <a:pPr>
              <a:defRPr/>
            </a:pPr>
            <a:r>
              <a:rPr lang="ru-RU" sz="1400" dirty="0" err="1"/>
              <a:t>Глумаков</a:t>
            </a:r>
            <a:r>
              <a:rPr lang="ru-RU" sz="1400" dirty="0"/>
              <a:t> В. Н. Организационное поведение: учебник - М.: Вузовский учебник, 2014.</a:t>
            </a:r>
          </a:p>
          <a:p>
            <a:pPr>
              <a:defRPr/>
            </a:pPr>
            <a:r>
              <a:rPr lang="ru-RU" sz="1400" dirty="0" err="1"/>
              <a:t>Занковский</a:t>
            </a:r>
            <a:r>
              <a:rPr lang="ru-RU" sz="1400" dirty="0"/>
              <a:t> А.Н. Организационная </a:t>
            </a:r>
            <a:r>
              <a:rPr lang="ru-RU" sz="1400" dirty="0" err="1"/>
              <a:t>психология:Учебное</a:t>
            </a:r>
            <a:r>
              <a:rPr lang="ru-RU" sz="1400" dirty="0"/>
              <a:t> пособие для вузов, 2016. </a:t>
            </a:r>
            <a:r>
              <a:rPr lang="ru-RU" sz="1400" dirty="0" err="1"/>
              <a:t>М.:Флинта</a:t>
            </a:r>
            <a:r>
              <a:rPr lang="ru-RU" sz="1400" dirty="0"/>
              <a:t> МПСИ.</a:t>
            </a:r>
          </a:p>
          <a:p>
            <a:pPr>
              <a:defRPr/>
            </a:pPr>
            <a:r>
              <a:rPr lang="ru-RU" sz="1400" dirty="0" err="1"/>
              <a:t>Жубаназарова</a:t>
            </a:r>
            <a:r>
              <a:rPr lang="ru-RU" sz="1400" dirty="0"/>
              <a:t> Н.С. </a:t>
            </a:r>
            <a:r>
              <a:rPr lang="ru-RU" sz="1400" dirty="0" err="1"/>
              <a:t>Жас</a:t>
            </a:r>
            <a:r>
              <a:rPr lang="ru-RU" sz="1400" dirty="0"/>
              <a:t> </a:t>
            </a:r>
            <a:r>
              <a:rPr lang="ru-RU" sz="1400" dirty="0" err="1"/>
              <a:t>ерекшел</a:t>
            </a:r>
            <a:r>
              <a:rPr lang="kk-KZ" sz="1400" dirty="0"/>
              <a:t>іқ психологиясы</a:t>
            </a:r>
            <a:r>
              <a:rPr lang="ru-RU" sz="1400" dirty="0"/>
              <a:t>. – Алматы: МОН, 2015.</a:t>
            </a:r>
          </a:p>
          <a:p>
            <a:pPr>
              <a:defRPr/>
            </a:pPr>
            <a:r>
              <a:rPr lang="ru-RU" sz="1400" dirty="0"/>
              <a:t>Захарова Л.Н. Психология управления.- М.: Логос, 2015. </a:t>
            </a:r>
          </a:p>
          <a:p>
            <a:pPr>
              <a:defRPr/>
            </a:pPr>
            <a:r>
              <a:rPr lang="ru-RU" sz="1400" dirty="0"/>
              <a:t>Карпов А.В. Психология менеджмента. – М.:</a:t>
            </a:r>
            <a:r>
              <a:rPr lang="ru-RU" sz="1400" dirty="0" err="1"/>
              <a:t>Гардарики</a:t>
            </a:r>
            <a:r>
              <a:rPr lang="ru-RU" sz="1400" dirty="0"/>
              <a:t>, 2017.</a:t>
            </a:r>
          </a:p>
          <a:p>
            <a:pPr>
              <a:defRPr/>
            </a:pPr>
            <a:r>
              <a:rPr lang="en-US" sz="1400" dirty="0" err="1"/>
              <a:t>Korman</a:t>
            </a:r>
            <a:r>
              <a:rPr lang="en-US" sz="1400" dirty="0"/>
              <a:t> A</a:t>
            </a:r>
            <a:r>
              <a:rPr lang="en-US" sz="1400" i="1" dirty="0"/>
              <a:t>. </a:t>
            </a:r>
            <a:r>
              <a:rPr lang="en-US" sz="1400" dirty="0"/>
              <a:t>Consideration, initiating structure, and organizational criteria</a:t>
            </a:r>
            <a:r>
              <a:rPr lang="ru-RU" sz="1400" dirty="0"/>
              <a:t>—</a:t>
            </a:r>
            <a:r>
              <a:rPr lang="en-US" sz="1400" dirty="0"/>
              <a:t>A review //Personnel Psychology, </a:t>
            </a:r>
            <a:r>
              <a:rPr lang="ru-RU" sz="1400" dirty="0"/>
              <a:t>1966.</a:t>
            </a:r>
          </a:p>
          <a:p>
            <a:pPr>
              <a:defRPr/>
            </a:pPr>
            <a:r>
              <a:rPr lang="en-GB" sz="1400" cap="all" dirty="0"/>
              <a:t>S</a:t>
            </a:r>
            <a:r>
              <a:rPr lang="en-GB" sz="1400" dirty="0"/>
              <a:t>anderson</a:t>
            </a:r>
            <a:r>
              <a:rPr lang="en-GB" sz="1400" cap="all" dirty="0"/>
              <a:t> a., </a:t>
            </a:r>
            <a:r>
              <a:rPr lang="en-GB" sz="1400" cap="all" dirty="0" err="1"/>
              <a:t>s</a:t>
            </a:r>
            <a:r>
              <a:rPr lang="en-GB" sz="1400" dirty="0" err="1"/>
              <a:t>afdar</a:t>
            </a:r>
            <a:r>
              <a:rPr lang="en-GB" sz="1400" dirty="0"/>
              <a:t> </a:t>
            </a:r>
            <a:r>
              <a:rPr lang="en-GB" sz="1400" cap="all" dirty="0"/>
              <a:t>S.</a:t>
            </a:r>
            <a:r>
              <a:rPr lang="en-GB" sz="1400" dirty="0"/>
              <a:t> (2012).</a:t>
            </a:r>
            <a:r>
              <a:rPr lang="en-GB" sz="1400" cap="all" dirty="0"/>
              <a:t> S</a:t>
            </a:r>
            <a:r>
              <a:rPr lang="en-GB" sz="1400" dirty="0"/>
              <a:t>ocial psychology</a:t>
            </a:r>
            <a:r>
              <a:rPr lang="en-GB" sz="1400" cap="all" dirty="0"/>
              <a:t>.- u</a:t>
            </a:r>
            <a:r>
              <a:rPr lang="en-GB" sz="1400" dirty="0"/>
              <a:t>niversity of Guelph. Wiley-sons</a:t>
            </a:r>
            <a:r>
              <a:rPr lang="en-US" sz="1400" dirty="0"/>
              <a:t>. </a:t>
            </a:r>
            <a:r>
              <a:rPr lang="en-GB" sz="1400" dirty="0"/>
              <a:t>Canada</a:t>
            </a:r>
            <a:r>
              <a:rPr lang="ru-RU" sz="1400" dirty="0"/>
              <a:t>. </a:t>
            </a:r>
            <a:r>
              <a:rPr lang="en-GB" sz="1400" dirty="0"/>
              <a:t>Ltd</a:t>
            </a:r>
            <a:r>
              <a:rPr lang="ru-RU" sz="1400" dirty="0"/>
              <a:t>.</a:t>
            </a:r>
          </a:p>
          <a:p>
            <a:pPr>
              <a:defRPr/>
            </a:pPr>
            <a:r>
              <a:rPr lang="ru-RU" sz="1400" dirty="0"/>
              <a:t>Организационная психология: учебник / Ред. Е.И. Рогов. - М.: </a:t>
            </a:r>
            <a:r>
              <a:rPr lang="ru-RU" sz="1400" dirty="0" err="1"/>
              <a:t>Юрайт</a:t>
            </a:r>
            <a:r>
              <a:rPr lang="ru-RU" sz="1400" dirty="0"/>
              <a:t>, 2017.</a:t>
            </a:r>
          </a:p>
          <a:p>
            <a:pPr>
              <a:defRPr/>
            </a:pPr>
            <a:r>
              <a:rPr lang="ru-RU" sz="1400" dirty="0" err="1"/>
              <a:t>Почебут</a:t>
            </a:r>
            <a:r>
              <a:rPr lang="ru-RU" sz="1400" dirty="0"/>
              <a:t> Л.Г., </a:t>
            </a:r>
            <a:r>
              <a:rPr lang="ru-RU" sz="1400" dirty="0" err="1"/>
              <a:t>Чикер</a:t>
            </a:r>
            <a:r>
              <a:rPr lang="ru-RU" sz="1400" dirty="0"/>
              <a:t> В.А. Организационная социальная психология. </a:t>
            </a:r>
            <a:r>
              <a:rPr lang="ru-RU" sz="1400" dirty="0" err="1"/>
              <a:t>Спб</a:t>
            </a:r>
            <a:r>
              <a:rPr lang="ru-RU" sz="1400" dirty="0"/>
              <a:t>.: Речь, 2015</a:t>
            </a:r>
            <a:r>
              <a:rPr lang="ru-RU" sz="1600" dirty="0"/>
              <a:t>. </a:t>
            </a:r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114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ВОПРОСЫ: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Феномен </a:t>
            </a:r>
            <a:r>
              <a:rPr lang="ru-RU" b="1" dirty="0" smtClean="0"/>
              <a:t>лидерства.</a:t>
            </a:r>
          </a:p>
          <a:p>
            <a:r>
              <a:rPr lang="ru-RU" b="1" dirty="0"/>
              <a:t>Лидерство и </a:t>
            </a:r>
            <a:r>
              <a:rPr lang="ru-RU" b="1" dirty="0" smtClean="0"/>
              <a:t>руководство.</a:t>
            </a:r>
          </a:p>
          <a:p>
            <a:r>
              <a:rPr lang="ru-RU" b="1" dirty="0"/>
              <a:t>Теории </a:t>
            </a:r>
            <a:r>
              <a:rPr lang="ru-RU" b="1" dirty="0" smtClean="0"/>
              <a:t>лидерства.</a:t>
            </a:r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743310" y="270234"/>
            <a:ext cx="10515600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7835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94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Феномен лидерства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45388"/>
            <a:ext cx="10515600" cy="5738291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Говорить </a:t>
            </a:r>
            <a:r>
              <a:rPr lang="ru-RU" sz="3200" b="1" dirty="0"/>
              <a:t>о лидерстве как психологическом феномене </a:t>
            </a:r>
            <a:r>
              <a:rPr lang="ru-RU" sz="3200" b="1" dirty="0" smtClean="0"/>
              <a:t>сложно</a:t>
            </a:r>
            <a:r>
              <a:rPr lang="ru-RU" sz="3200" b="1" dirty="0"/>
              <a:t>, так как </a:t>
            </a:r>
            <a:r>
              <a:rPr lang="ru-RU" sz="3200" b="1" dirty="0" smtClean="0"/>
              <a:t>эта тема вышла </a:t>
            </a:r>
            <a:r>
              <a:rPr lang="ru-RU" sz="3200" b="1" dirty="0"/>
              <a:t>за рамки организационной психологии и </a:t>
            </a:r>
            <a:r>
              <a:rPr lang="ru-RU" sz="3200" b="1" dirty="0" smtClean="0"/>
              <a:t> </a:t>
            </a:r>
            <a:r>
              <a:rPr lang="ru-RU" sz="3200" b="1" dirty="0"/>
              <a:t>является одной из наиболее популярных концепций в современном общественном сознании.</a:t>
            </a:r>
          </a:p>
          <a:p>
            <a:r>
              <a:rPr lang="ru-RU" sz="3200" b="1" dirty="0"/>
              <a:t>«Вирус» лидерства за несколько десятилетий охватил всё человечество</a:t>
            </a:r>
            <a:r>
              <a:rPr lang="ru-RU" sz="3200" b="1" dirty="0" smtClean="0"/>
              <a:t>...». </a:t>
            </a:r>
          </a:p>
          <a:p>
            <a:r>
              <a:rPr lang="ru-RU" sz="3200" b="1" dirty="0" smtClean="0"/>
              <a:t>Почему </a:t>
            </a:r>
            <a:r>
              <a:rPr lang="ru-RU" sz="3200" b="1" dirty="0"/>
              <a:t>частная психологическая концепция смогла проникнуть во все клетки общественной жизни и стала могучим фактором организационного и индивидуального развития? </a:t>
            </a:r>
          </a:p>
        </p:txBody>
      </p:sp>
    </p:spTree>
    <p:extLst>
      <p:ext uri="{BB962C8B-B14F-4D97-AF65-F5344CB8AC3E}">
        <p14:creationId xmlns:p14="http://schemas.microsoft.com/office/powerpoint/2010/main" val="857893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3310" y="270234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/>
              <a:t>Лидерство и руководство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40278"/>
            <a:ext cx="10515600" cy="5734841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Так </a:t>
            </a:r>
            <a:r>
              <a:rPr lang="ru-RU" b="1" dirty="0"/>
              <a:t>кто же такой лидер, и что же это такое — лидерство? </a:t>
            </a:r>
            <a:endParaRPr lang="ru-RU" b="1" dirty="0" smtClean="0"/>
          </a:p>
          <a:p>
            <a:r>
              <a:rPr lang="ru-RU" b="1" dirty="0" smtClean="0"/>
              <a:t>Долгое </a:t>
            </a:r>
            <a:r>
              <a:rPr lang="ru-RU" b="1" dirty="0"/>
              <a:t>время доминировало несколько узкое понимание этих </a:t>
            </a:r>
            <a:r>
              <a:rPr lang="ru-RU" b="1" dirty="0" smtClean="0"/>
              <a:t>феноменов:</a:t>
            </a:r>
          </a:p>
          <a:p>
            <a:r>
              <a:rPr lang="ru-RU" b="1" dirty="0" smtClean="0"/>
              <a:t>«Лидер </a:t>
            </a:r>
            <a:r>
              <a:rPr lang="ru-RU" b="1" dirty="0"/>
              <a:t>— член группы, который в значимых ситуациях способен оказывать существенное влияние на поведение остальных участников» . </a:t>
            </a:r>
            <a:endParaRPr lang="ru-RU" b="1" dirty="0" smtClean="0"/>
          </a:p>
          <a:p>
            <a:r>
              <a:rPr lang="ru-RU" b="1" dirty="0" smtClean="0"/>
              <a:t>«</a:t>
            </a:r>
            <a:r>
              <a:rPr lang="ru-RU" b="1" dirty="0"/>
              <a:t>Лидерство — отношения доминирования и подчинения, влияния и следования в системе межличностных отношений в группе».</a:t>
            </a:r>
          </a:p>
          <a:p>
            <a:r>
              <a:rPr lang="ru-RU" b="1" dirty="0"/>
              <a:t>Согласно этому подходу лидер — член малой группы, который в результате взаимодействия членов группы при решении конкретной задачи выдвигается на первый план, принимая на себя функции организатора групповой деятельности. </a:t>
            </a:r>
            <a:endParaRPr lang="ru-RU" b="1" dirty="0" smtClean="0"/>
          </a:p>
          <a:p>
            <a:r>
              <a:rPr lang="ru-RU" b="1" dirty="0" smtClean="0"/>
              <a:t>При </a:t>
            </a:r>
            <a:r>
              <a:rPr lang="ru-RU" b="1" dirty="0"/>
              <a:t>этом он демонстрирует более высокий, чем другие, уровень активности, участия, влияния в решении данной задачи. </a:t>
            </a:r>
            <a:endParaRPr lang="ru-RU" b="1" dirty="0" smtClean="0"/>
          </a:p>
          <a:p>
            <a:r>
              <a:rPr lang="ru-RU" b="1" dirty="0" smtClean="0"/>
              <a:t>Остальные </a:t>
            </a:r>
            <a:r>
              <a:rPr lang="ru-RU" b="1" dirty="0"/>
              <a:t>члены группы принимают лидерство, т.е. строят по отношению к лидеру такие отношения, которые предполагают, что он будет </a:t>
            </a:r>
            <a:r>
              <a:rPr lang="ru-RU" b="1" i="1" dirty="0"/>
              <a:t>вести, </a:t>
            </a:r>
            <a:r>
              <a:rPr lang="ru-RU" b="1" dirty="0"/>
              <a:t>а они будут </a:t>
            </a:r>
            <a:r>
              <a:rPr lang="ru-RU" b="1" i="1" dirty="0"/>
              <a:t>ведомыми</a:t>
            </a:r>
            <a:r>
              <a:rPr lang="ru-RU" b="1" i="1" dirty="0" smtClean="0"/>
              <a:t>.</a:t>
            </a:r>
            <a:endParaRPr lang="ru-RU" b="1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4518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59080"/>
            <a:ext cx="10515600" cy="6598920"/>
          </a:xfrm>
        </p:spPr>
        <p:txBody>
          <a:bodyPr>
            <a:normAutofit lnSpcReduction="10000"/>
          </a:bodyPr>
          <a:lstStyle/>
          <a:p>
            <a:r>
              <a:rPr lang="ru-RU" sz="3200" b="1" dirty="0"/>
              <a:t>Исследователи подчеркивали, что мера влияния лидера на группу не является величиной постоянной: при определенных обстоятельствах его возможности могут возрастать, а при других, напротив, снижаться. </a:t>
            </a:r>
            <a:endParaRPr lang="ru-RU" sz="3200" b="1" dirty="0" smtClean="0"/>
          </a:p>
          <a:p>
            <a:r>
              <a:rPr lang="ru-RU" sz="3200" b="1" dirty="0" smtClean="0"/>
              <a:t>Иногда </a:t>
            </a:r>
            <a:r>
              <a:rPr lang="ru-RU" sz="3200" b="1" dirty="0"/>
              <a:t>понятие «лидер» отождествлялось с понятием «авторитет», что было не вполне корректно. </a:t>
            </a:r>
            <a:endParaRPr lang="ru-RU" sz="3200" b="1" dirty="0" smtClean="0"/>
          </a:p>
          <a:p>
            <a:r>
              <a:rPr lang="ru-RU" sz="3200" b="1" dirty="0" smtClean="0"/>
              <a:t>Лидер </a:t>
            </a:r>
            <a:r>
              <a:rPr lang="ru-RU" sz="3200" b="1" dirty="0"/>
              <a:t>действительно может выступать как авторитет для группы, но не всякий авторитет обязательно организует решение какой-либо групповой задачи. </a:t>
            </a:r>
            <a:endParaRPr lang="ru-RU" sz="3200" b="1" dirty="0" smtClean="0"/>
          </a:p>
          <a:p>
            <a:r>
              <a:rPr lang="ru-RU" sz="3200" b="1" dirty="0" smtClean="0"/>
              <a:t>Преимущественно </a:t>
            </a:r>
            <a:r>
              <a:rPr lang="ru-RU" sz="3200" b="1" dirty="0"/>
              <a:t>лидерство рассматривалось как способность влиять на группу, побуждая ее к достижению групповых целей и, если не противопоставлялось, то четко разграничивалось с управленческой деятельностью (руководством) менеджера.</a:t>
            </a:r>
          </a:p>
          <a:p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9248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-243840"/>
            <a:ext cx="12192000" cy="7101840"/>
          </a:xfrm>
        </p:spPr>
        <p:txBody>
          <a:bodyPr>
            <a:noAutofit/>
          </a:bodyPr>
          <a:lstStyle/>
          <a:p>
            <a:r>
              <a:rPr lang="ru-RU" sz="2000" b="1" dirty="0"/>
              <a:t>Б. </a:t>
            </a:r>
            <a:r>
              <a:rPr lang="ru-RU" sz="2000" b="1" dirty="0" err="1"/>
              <a:t>Парыгин</a:t>
            </a:r>
            <a:r>
              <a:rPr lang="ru-RU" sz="2000" b="1" dirty="0"/>
              <a:t> выделил следующие пункты различий лидера и руководителя (менеджера):</a:t>
            </a:r>
          </a:p>
          <a:p>
            <a:r>
              <a:rPr lang="ru-RU" sz="2000" b="1" dirty="0"/>
              <a:t>1) лидер в основном призван осуществлять регуляцию межличностных отношений в группе, в то время как руководитель осуществляет регуляцию официальных отношений группы как некоторой социальной организации;</a:t>
            </a:r>
          </a:p>
          <a:p>
            <a:r>
              <a:rPr lang="ru-RU" sz="2000" b="1" dirty="0"/>
              <a:t>2) лидерство можно констатировать в условиях микросреды (каковой и является малая группа), руководство — элемент макросреды, т.е. оно связано со всей системой общественных отношений;</a:t>
            </a:r>
          </a:p>
          <a:p>
            <a:r>
              <a:rPr lang="ru-RU" sz="2000" b="1" dirty="0"/>
              <a:t>3) лидерство возникает стихийно; руководитель реальной социальной группы либо назначается, либо избирается, но так или иначе этот процесс не является стихийным, а, напротив, целенаправленным, осуществляемым под контролем различных элементов социальной структуры:</a:t>
            </a:r>
          </a:p>
          <a:p>
            <a:r>
              <a:rPr lang="ru-RU" sz="2000" b="1" dirty="0"/>
              <a:t>4) явление лидерства менее стабильно, выдвижение лидера в большой степени зависит от настроения группы, в то время как руководство — явление более стабильное;</a:t>
            </a:r>
          </a:p>
          <a:p>
            <a:r>
              <a:rPr lang="ru-RU" sz="2000" b="1" dirty="0"/>
              <a:t>5) руководство подчиненными в отличие от лидерства обладает гораздо более определенной системой различных санкций, которых в руках лидера нет;</a:t>
            </a:r>
          </a:p>
          <a:p>
            <a:r>
              <a:rPr lang="ru-RU" sz="2000" b="1" dirty="0"/>
              <a:t>6) процесс принятия решения руководителем (и вообще в системе руководства) значительно более сложен и опосредован множеством различных обстоятельств и соображений, не обязательно коренящихся в данной группе, в то время как лидер принимает более непосредственные решения, касающиеся групповой деятельности;</a:t>
            </a:r>
          </a:p>
          <a:p>
            <a:r>
              <a:rPr lang="ru-RU" sz="2000" b="1" dirty="0"/>
              <a:t>7) сфера деятельности лидера — в основном малая группа, где он и является лидером, сфера действия руководителя шире, поскольку он «представляет» малую группу в более широкой социальной системе</a:t>
            </a:r>
            <a:r>
              <a:rPr lang="ru-RU" sz="2000" b="1" dirty="0" smtClean="0"/>
              <a:t>.</a:t>
            </a:r>
            <a:r>
              <a:rPr lang="ru-RU" sz="2400" b="1" dirty="0"/>
              <a:t> </a:t>
            </a:r>
          </a:p>
          <a:p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82794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67640" y="301925"/>
            <a:ext cx="12359640" cy="5875038"/>
          </a:xfrm>
        </p:spPr>
        <p:txBody>
          <a:bodyPr>
            <a:noAutofit/>
          </a:bodyPr>
          <a:lstStyle/>
          <a:p>
            <a:r>
              <a:rPr lang="ru-RU" b="1" dirty="0"/>
              <a:t>На принципиальные различия между лидерством и руководством обращает внимание и Г. Андреева</a:t>
            </a:r>
            <a:r>
              <a:rPr lang="ru-RU" b="1" dirty="0" smtClean="0"/>
              <a:t>:</a:t>
            </a:r>
          </a:p>
          <a:p>
            <a:r>
              <a:rPr lang="ru-RU" b="1" dirty="0" smtClean="0"/>
              <a:t> </a:t>
            </a:r>
            <a:r>
              <a:rPr lang="ru-RU" b="1" dirty="0"/>
              <a:t>«Понятие лидерства относится к характеристике психологических отношений, возникающих в группе «по вертикали», т.е. с точки зрения отношений доминирования и подчинения. </a:t>
            </a:r>
            <a:endParaRPr lang="ru-RU" b="1" dirty="0" smtClean="0"/>
          </a:p>
          <a:p>
            <a:r>
              <a:rPr lang="ru-RU" b="1" dirty="0" smtClean="0"/>
              <a:t>Понятие </a:t>
            </a:r>
            <a:r>
              <a:rPr lang="ru-RU" b="1" dirty="0"/>
              <a:t>руководства относится к организации всей деятельности группы, к процессу управления ею. </a:t>
            </a:r>
            <a:r>
              <a:rPr lang="ru-RU" b="1" dirty="0" smtClean="0"/>
              <a:t>...</a:t>
            </a:r>
          </a:p>
          <a:p>
            <a:r>
              <a:rPr lang="ru-RU" b="1" dirty="0" smtClean="0"/>
              <a:t>Лидерство </a:t>
            </a:r>
            <a:r>
              <a:rPr lang="ru-RU" b="1" dirty="0"/>
              <a:t>есть чисто </a:t>
            </a:r>
            <a:r>
              <a:rPr lang="ru-RU" b="1" i="1" dirty="0"/>
              <a:t>психологическая характеристика поведения </a:t>
            </a:r>
            <a:r>
              <a:rPr lang="ru-RU" b="1" dirty="0"/>
              <a:t>определенных членов группы, руководство в большей степени есть </a:t>
            </a:r>
            <a:r>
              <a:rPr lang="ru-RU" b="1" i="1" dirty="0"/>
              <a:t>социальная характеристика отношений в группе, </a:t>
            </a:r>
            <a:r>
              <a:rPr lang="ru-RU" b="1" dirty="0"/>
              <a:t>прежде всего, с точки зрения распределения ролей управления и подчинения</a:t>
            </a:r>
            <a:r>
              <a:rPr lang="ru-RU" b="1" dirty="0" smtClean="0"/>
              <a:t>».</a:t>
            </a:r>
            <a:r>
              <a:rPr lang="ru-RU" b="1" dirty="0"/>
              <a:t> </a:t>
            </a:r>
            <a:endParaRPr lang="ru-RU" b="1" dirty="0" smtClean="0"/>
          </a:p>
          <a:p>
            <a:r>
              <a:rPr lang="ru-RU" b="1" dirty="0" smtClean="0"/>
              <a:t>При </a:t>
            </a:r>
            <a:r>
              <a:rPr lang="ru-RU" b="1" dirty="0"/>
              <a:t>таком подходе подчеркивается </a:t>
            </a:r>
            <a:r>
              <a:rPr lang="ru-RU" b="1" dirty="0" err="1"/>
              <a:t>разнопорядковость</a:t>
            </a:r>
            <a:r>
              <a:rPr lang="ru-RU" b="1" dirty="0"/>
              <a:t> двух явлений: лидерство выступает как психологический феномен, руководство — как феномен социальный, как регламентированный обществом правовой </a:t>
            </a:r>
            <a:r>
              <a:rPr lang="ru-RU" b="1" dirty="0" smtClean="0"/>
              <a:t>процесс</a:t>
            </a:r>
            <a:r>
              <a:rPr lang="ru-RU" b="1" dirty="0"/>
              <a:t> 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7213355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2880" y="106680"/>
            <a:ext cx="11856720" cy="6751320"/>
          </a:xfrm>
        </p:spPr>
        <p:txBody>
          <a:bodyPr>
            <a:normAutofit/>
          </a:bodyPr>
          <a:lstStyle/>
          <a:p>
            <a:r>
              <a:rPr lang="ru-RU" sz="3600" b="1" dirty="0"/>
              <a:t>Для западной и, в особенности, американской </a:t>
            </a:r>
            <a:r>
              <a:rPr lang="ru-RU" sz="3600" b="1" dirty="0" smtClean="0"/>
              <a:t>традиции лидерство </a:t>
            </a:r>
            <a:r>
              <a:rPr lang="ru-RU" sz="3600" b="1" dirty="0"/>
              <a:t>часто отождествляется с формальными обязанностями менеджера (руководителя). </a:t>
            </a:r>
            <a:endParaRPr lang="ru-RU" sz="3600" b="1" dirty="0" smtClean="0"/>
          </a:p>
          <a:p>
            <a:r>
              <a:rPr lang="ru-RU" sz="3600" b="1" dirty="0" smtClean="0"/>
              <a:t>Отчасти </a:t>
            </a:r>
            <a:r>
              <a:rPr lang="ru-RU" sz="3600" b="1" dirty="0"/>
              <a:t>это обусловлено тем, что само английское слово </a:t>
            </a:r>
            <a:r>
              <a:rPr lang="en-US" sz="3600" b="1" dirty="0"/>
              <a:t>«leader» </a:t>
            </a:r>
            <a:r>
              <a:rPr lang="ru-RU" sz="3600" b="1" dirty="0"/>
              <a:t>включает в себя значения обоих русских слов. </a:t>
            </a:r>
            <a:endParaRPr lang="ru-RU" sz="3600" b="1" dirty="0" smtClean="0"/>
          </a:p>
          <a:p>
            <a:r>
              <a:rPr lang="ru-RU" sz="3600" b="1" dirty="0" smtClean="0"/>
              <a:t>Согласно </a:t>
            </a:r>
            <a:r>
              <a:rPr lang="ru-RU" sz="3600" b="1" dirty="0"/>
              <a:t>Ф. </a:t>
            </a:r>
            <a:r>
              <a:rPr lang="ru-RU" sz="3600" b="1" dirty="0" err="1"/>
              <a:t>Фидлеру</a:t>
            </a:r>
            <a:r>
              <a:rPr lang="ru-RU" sz="3600" b="1" dirty="0"/>
              <a:t>, одному из наиболее авторитетных исследователей в этой области, лидер — это «индивид в группе, перед которым поставлена задача руководить и координировать групповую деятельность или </a:t>
            </a:r>
            <a:r>
              <a:rPr lang="ru-RU" sz="3600" b="1" dirty="0" smtClean="0"/>
              <a:t>тот, кто </a:t>
            </a:r>
            <a:r>
              <a:rPr lang="ru-RU" sz="3600" b="1" dirty="0"/>
              <a:t>в отсутствии назначенного лидера несет основную ответственность за </a:t>
            </a:r>
            <a:r>
              <a:rPr lang="ru-RU" sz="3600" b="1" dirty="0" smtClean="0"/>
              <a:t>выполнение </a:t>
            </a:r>
            <a:r>
              <a:rPr lang="ru-RU" sz="3600" b="1" dirty="0"/>
              <a:t>его работы». </a:t>
            </a:r>
          </a:p>
        </p:txBody>
      </p:sp>
    </p:spTree>
    <p:extLst>
      <p:ext uri="{BB962C8B-B14F-4D97-AF65-F5344CB8AC3E}">
        <p14:creationId xmlns:p14="http://schemas.microsoft.com/office/powerpoint/2010/main" val="41098699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999</Words>
  <Application>Microsoft Office PowerPoint</Application>
  <PresentationFormat>Широкоэкранный</PresentationFormat>
  <Paragraphs>54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Лекция 7. Проблема лидерства и руководства в организации</vt:lpstr>
      <vt:lpstr>Рекомендуемая литература:</vt:lpstr>
      <vt:lpstr>ВОПРОСЫ:</vt:lpstr>
      <vt:lpstr>Феномен лидерства </vt:lpstr>
      <vt:lpstr>Лидерство и руководство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Ольга Хабижановна</dc:creator>
  <cp:lastModifiedBy>Ольга Хабижановна</cp:lastModifiedBy>
  <cp:revision>36</cp:revision>
  <dcterms:created xsi:type="dcterms:W3CDTF">2019-10-20T11:03:15Z</dcterms:created>
  <dcterms:modified xsi:type="dcterms:W3CDTF">2019-10-20T14:36:38Z</dcterms:modified>
</cp:coreProperties>
</file>